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3"/>
  </p:notesMasterIdLst>
  <p:sldIdLst>
    <p:sldId id="256" r:id="rId5"/>
    <p:sldId id="257" r:id="rId6"/>
    <p:sldId id="262" r:id="rId7"/>
    <p:sldId id="263" r:id="rId8"/>
    <p:sldId id="264" r:id="rId9"/>
    <p:sldId id="258" r:id="rId10"/>
    <p:sldId id="260" r:id="rId11"/>
    <p:sldId id="261" r:id="rId12"/>
  </p:sldIdLst>
  <p:sldSz cx="9144000" cy="5143500" type="screen16x9"/>
  <p:notesSz cx="6858000" cy="9144000"/>
  <p:embeddedFontLst>
    <p:embeddedFont>
      <p:font typeface="Berlin Sans FB Demi" panose="020E0802020502020306" pitchFamily="34" charset="0"/>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EA"/>
    <a:srgbClr val="CCFFFF"/>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753B1-8914-465B-A134-97CD506789F2}" v="14" dt="2021-06-01T00:40:27.638"/>
    <p1510:client id="{D1F4E9AA-F277-4BDE-8A8A-E6909EAC8676}" v="1" dt="2021-06-01T14:39:49.3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841" autoAdjust="0"/>
  </p:normalViewPr>
  <p:slideViewPr>
    <p:cSldViewPr snapToGrid="0">
      <p:cViewPr varScale="1">
        <p:scale>
          <a:sx n="47" d="100"/>
          <a:sy n="47" d="100"/>
        </p:scale>
        <p:origin x="1840" y="32"/>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a9e015bc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a9e015b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 has been reported that up to 70% of schools nationwide do not have a high-speed internet connection. High-speed internet allows users to keep up with growing website demands and access information in a timely manner. Not having this valuable asset makes it difficult for students to access educational videos on YouTube, articles addressing current events which impact their lives, and online test or quizzes required in their coursework.  Further, having access to the internet allows students to keep up with information that might not make it into textbooks or that might become outdated by the time it is published in a traditional format.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the College Student that can mean access to scholarships; internships and employment.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For instance, we wanted to know how many students were without 24/7 reliable internet at their homes.  However, we forgot that in a college student’s mind, using their smartphone as their technological device and by default having internet access on their phone, would not result in what we were interested in learning.  So we had to revise the question to ask “Do you have reliable 24/7 internet from a device other than your smart phone?”  </a:t>
            </a:r>
          </a:p>
        </p:txBody>
      </p:sp>
    </p:spTree>
    <p:extLst>
      <p:ext uri="{BB962C8B-B14F-4D97-AF65-F5344CB8AC3E}">
        <p14:creationId xmlns:p14="http://schemas.microsoft.com/office/powerpoint/2010/main" val="9397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a9e015bc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a9e015bc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a9e015bc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a9e015b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665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da9e015bc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da9e015bc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316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mobilebeacon.org/digital-wish/"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amazon.com/gp/product/B00FZVPWO8/ref=ox_sc_act_title_1?smid=ATVPDKIKX0DER&amp;psc=1" TargetMode="External"/><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hyperlink" Target="https://www.amazon.com/Houseables-Supplies-Scrapbooking-Crafting-Halloween/dp/B07ZS28HVV/ref=pd_lutyp_ci_mcx_mr_typ_d_2_6/145-5251641-7437059?_encoding=UTF8&amp;pd_rd_i=B07ZS28HVV&amp;pd_rd_r=dab0bd4f-423a-43ed-be21-c8ae405e5f94&amp;pd_rd_w=kaM7t&amp;pd_rd_wg=jW6UA&amp;pf_rd_p=f6afbe6e-f56a-4b64-9493-07a01722d421&amp;pf_rd_r=ZN0G1CHCT4KFEDPJ0CCR&amp;psc=1&amp;refRID=ZN0G1CHCT4KFEDPJ0CCR" TargetMode="External"/><Relationship Id="rId4" Type="http://schemas.openxmlformats.org/officeDocument/2006/relationships/hyperlink" Target="https://www.amazon.com/gp/product/B07WNTKSX2/ref=ox_sc_saved_title_3?smid=ARM5JG1QBG2C7&amp;psc=1" TargetMode="External"/><Relationship Id="rId9"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s://www.cuesta.edu/library/about/hourspolicy.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4" name="Rectangle 3">
            <a:extLst>
              <a:ext uri="{FF2B5EF4-FFF2-40B4-BE49-F238E27FC236}">
                <a16:creationId xmlns:a16="http://schemas.microsoft.com/office/drawing/2014/main" id="{3A0FBD65-D7C1-4106-8B10-7D71128853AE}"/>
              </a:ext>
            </a:extLst>
          </p:cNvPr>
          <p:cNvSpPr/>
          <p:nvPr/>
        </p:nvSpPr>
        <p:spPr>
          <a:xfrm>
            <a:off x="0" y="0"/>
            <a:ext cx="4005463" cy="5138537"/>
          </a:xfrm>
          <a:prstGeom prst="rect">
            <a:avLst/>
          </a:prstGeom>
          <a:solidFill>
            <a:srgbClr val="0086EA"/>
          </a:solidFill>
          <a:ln w="22225"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5382156-085C-4FE2-8C7B-0CCED68C1541}"/>
              </a:ext>
            </a:extLst>
          </p:cNvPr>
          <p:cNvPicPr>
            <a:picLocks noChangeAspect="1"/>
          </p:cNvPicPr>
          <p:nvPr/>
        </p:nvPicPr>
        <p:blipFill>
          <a:blip r:embed="rId3"/>
          <a:srcRect/>
          <a:stretch/>
        </p:blipFill>
        <p:spPr>
          <a:xfrm>
            <a:off x="4005463" y="0"/>
            <a:ext cx="5138537" cy="5138537"/>
          </a:xfrm>
          <a:prstGeom prst="rect">
            <a:avLst/>
          </a:prstGeom>
        </p:spPr>
      </p:pic>
      <p:sp>
        <p:nvSpPr>
          <p:cNvPr id="54" name="Google Shape;54;p13"/>
          <p:cNvSpPr txBox="1">
            <a:spLocks noGrp="1"/>
          </p:cNvSpPr>
          <p:nvPr>
            <p:ph type="ctrTitle"/>
          </p:nvPr>
        </p:nvSpPr>
        <p:spPr>
          <a:xfrm>
            <a:off x="-34232" y="523027"/>
            <a:ext cx="4005463" cy="4313978"/>
          </a:xfrm>
          <a:prstGeom prst="rect">
            <a:avLst/>
          </a:prstGeom>
        </p:spPr>
        <p:txBody>
          <a:bodyPr spcFirstLastPara="1" wrap="square" lIns="91425" tIns="91425" rIns="91425" bIns="91425" anchor="b" anchorCtr="0">
            <a:noAutofit/>
          </a:bodyPr>
          <a:lstStyle/>
          <a:p>
            <a:r>
              <a:rPr lang="en" sz="3600" dirty="0">
                <a:solidFill>
                  <a:srgbClr val="CCFFFF"/>
                </a:solidFill>
                <a:latin typeface="Berlin Sans FB Demi"/>
              </a:rPr>
              <a:t>Implementing a Hotspot</a:t>
            </a:r>
            <a:br>
              <a:rPr lang="en" sz="3600" dirty="0">
                <a:latin typeface="Berlin Sans FB Demi" panose="020E0802020502020306" pitchFamily="34" charset="0"/>
              </a:rPr>
            </a:br>
            <a:r>
              <a:rPr lang="en" sz="3600" dirty="0">
                <a:solidFill>
                  <a:srgbClr val="CCFFFF"/>
                </a:solidFill>
                <a:latin typeface="Berlin Sans FB Demi"/>
              </a:rPr>
              <a:t>Lending Library</a:t>
            </a:r>
            <a:br>
              <a:rPr lang="en" sz="3600" dirty="0">
                <a:latin typeface="Berlin Sans FB Demi" panose="020E0802020502020306" pitchFamily="34" charset="0"/>
              </a:rPr>
            </a:br>
            <a:r>
              <a:rPr lang="en" sz="3200" dirty="0">
                <a:solidFill>
                  <a:srgbClr val="CCFFFF"/>
                </a:solidFill>
                <a:latin typeface="Berlin Sans FB Demi"/>
              </a:rPr>
              <a:t>Cuesta College</a:t>
            </a:r>
            <a:br>
              <a:rPr lang="en" sz="3600" dirty="0">
                <a:latin typeface="Berlin Sans FB Demi" panose="020E0802020502020306" pitchFamily="34" charset="0"/>
              </a:rPr>
            </a:br>
            <a:br>
              <a:rPr lang="en" sz="3600" dirty="0">
                <a:latin typeface="Berlin Sans FB Demi" panose="020E0802020502020306" pitchFamily="34" charset="0"/>
              </a:rPr>
            </a:br>
            <a:r>
              <a:rPr lang="en" sz="1800" dirty="0">
                <a:solidFill>
                  <a:schemeClr val="tx2"/>
                </a:solidFill>
                <a:latin typeface="Berlin Sans FB Demi"/>
              </a:rPr>
              <a:t>Donna K. Howard, MA             </a:t>
            </a:r>
            <a:br>
              <a:rPr lang="en" sz="1800" dirty="0">
                <a:solidFill>
                  <a:schemeClr val="tx2"/>
                </a:solidFill>
                <a:latin typeface="Berlin Sans FB Demi"/>
              </a:rPr>
            </a:br>
            <a:r>
              <a:rPr lang="en" sz="1800" dirty="0">
                <a:solidFill>
                  <a:schemeClr val="tx2"/>
                </a:solidFill>
                <a:latin typeface="Berlin Sans FB Demi"/>
              </a:rPr>
              <a:t> Student Support Resolution Coordinator</a:t>
            </a:r>
            <a:br>
              <a:rPr lang="en" sz="1800" dirty="0">
                <a:latin typeface="Berlin Sans FB Demi" panose="020E0802020502020306" pitchFamily="34" charset="0"/>
              </a:rPr>
            </a:br>
            <a:br>
              <a:rPr lang="en" sz="1800" dirty="0">
                <a:latin typeface="Berlin Sans FB Demi" panose="020E0802020502020306" pitchFamily="34" charset="0"/>
              </a:rPr>
            </a:br>
            <a:r>
              <a:rPr lang="en" sz="1800" dirty="0">
                <a:solidFill>
                  <a:schemeClr val="tx2"/>
                </a:solidFill>
                <a:latin typeface="Berlin Sans FB Demi"/>
              </a:rPr>
              <a:t> Leslie Foshee                             </a:t>
            </a:r>
            <a:br>
              <a:rPr lang="en" sz="1800" dirty="0">
                <a:solidFill>
                  <a:schemeClr val="tx2"/>
                </a:solidFill>
                <a:latin typeface="Berlin Sans FB Demi"/>
              </a:rPr>
            </a:br>
            <a:r>
              <a:rPr lang="en" sz="1800" dirty="0">
                <a:solidFill>
                  <a:schemeClr val="tx2"/>
                </a:solidFill>
                <a:latin typeface="Berlin Sans FB Demi"/>
              </a:rPr>
              <a:t> Library Coordinator</a:t>
            </a:r>
            <a:endParaRPr sz="3600" dirty="0">
              <a:solidFill>
                <a:schemeClr val="tx2"/>
              </a:solidFill>
              <a:latin typeface="Berlin Sans FB Demi"/>
            </a:endParaRPr>
          </a:p>
        </p:txBody>
      </p:sp>
      <p:sp>
        <p:nvSpPr>
          <p:cNvPr id="6" name="Rectangle 5">
            <a:extLst>
              <a:ext uri="{FF2B5EF4-FFF2-40B4-BE49-F238E27FC236}">
                <a16:creationId xmlns:a16="http://schemas.microsoft.com/office/drawing/2014/main" id="{23E1C595-4B2E-40E5-9E23-8391B7EF7834}"/>
              </a:ext>
            </a:extLst>
          </p:cNvPr>
          <p:cNvSpPr/>
          <p:nvPr/>
        </p:nvSpPr>
        <p:spPr>
          <a:xfrm>
            <a:off x="59266" y="80433"/>
            <a:ext cx="3877733" cy="498263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85517" y="265370"/>
            <a:ext cx="6547084"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rgbClr val="0086EA"/>
                </a:solidFill>
                <a:latin typeface="Berlin Sans FB Demi" panose="020E0802020502020306" pitchFamily="34" charset="0"/>
              </a:rPr>
              <a:t>Assess Student Needs</a:t>
            </a:r>
            <a:endParaRPr sz="2400" dirty="0">
              <a:solidFill>
                <a:srgbClr val="0086EA"/>
              </a:solidFill>
              <a:latin typeface="Berlin Sans FB Demi" panose="020E0802020502020306" pitchFamily="34" charset="0"/>
            </a:endParaRPr>
          </a:p>
        </p:txBody>
      </p:sp>
      <p:sp>
        <p:nvSpPr>
          <p:cNvPr id="61" name="Google Shape;61;p14"/>
          <p:cNvSpPr txBox="1">
            <a:spLocks noGrp="1"/>
          </p:cNvSpPr>
          <p:nvPr>
            <p:ph type="body" idx="1"/>
          </p:nvPr>
        </p:nvSpPr>
        <p:spPr>
          <a:xfrm>
            <a:off x="286298" y="983858"/>
            <a:ext cx="8408811"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US" dirty="0"/>
              <a:t>Similar to food and housing, technology has become a basic need to today’s college student.  However, technology is not equally available to all students.  Students without internet access miss out on a huge educational opportunity, which in turn impacts their future. </a:t>
            </a:r>
          </a:p>
          <a:p>
            <a:pPr marL="0" lvl="0" indent="0" algn="l" rtl="0">
              <a:spcBef>
                <a:spcPts val="0"/>
              </a:spcBef>
              <a:spcAft>
                <a:spcPts val="1200"/>
              </a:spcAft>
              <a:buNone/>
            </a:pPr>
            <a:r>
              <a:rPr lang="en-US" dirty="0"/>
              <a:t>Low-income students often do not have access to devices at home. This leaves them at a disadvantage as without internet they are prevented from opportunities to improve their quality of life. </a:t>
            </a:r>
          </a:p>
          <a:p>
            <a:pPr marL="0" lvl="0" indent="0" algn="l" rtl="0">
              <a:spcBef>
                <a:spcPts val="0"/>
              </a:spcBef>
              <a:spcAft>
                <a:spcPts val="1200"/>
              </a:spcAft>
              <a:buNone/>
            </a:pPr>
            <a:r>
              <a:rPr lang="en-US" dirty="0"/>
              <a:t>Imperative to determine student need in order to learn what percentage of students are without the basic need of technology and internet access.</a:t>
            </a:r>
          </a:p>
          <a:p>
            <a:pPr marL="0" lvl="0" indent="0" algn="l" rtl="0">
              <a:spcBef>
                <a:spcPts val="0"/>
              </a:spcBef>
              <a:spcAft>
                <a:spcPts val="1200"/>
              </a:spcAft>
              <a:buNone/>
            </a:pPr>
            <a:endParaRPr lang="en-US" dirty="0"/>
          </a:p>
          <a:p>
            <a:pPr marL="0" lvl="0" indent="0" algn="l" rtl="0">
              <a:spcBef>
                <a:spcPts val="0"/>
              </a:spcBef>
              <a:spcAft>
                <a:spcPts val="1200"/>
              </a:spcAft>
              <a:buNone/>
            </a:pPr>
            <a:endParaRPr dirty="0"/>
          </a:p>
        </p:txBody>
      </p:sp>
      <p:sp>
        <p:nvSpPr>
          <p:cNvPr id="2" name="Rectangle 1">
            <a:extLst>
              <a:ext uri="{FF2B5EF4-FFF2-40B4-BE49-F238E27FC236}">
                <a16:creationId xmlns:a16="http://schemas.microsoft.com/office/drawing/2014/main" id="{E6677104-8940-41B6-A047-F755D7B7DF6E}"/>
              </a:ext>
            </a:extLst>
          </p:cNvPr>
          <p:cNvSpPr/>
          <p:nvPr/>
        </p:nvSpPr>
        <p:spPr>
          <a:xfrm>
            <a:off x="76200" y="76200"/>
            <a:ext cx="8946393" cy="4969933"/>
          </a:xfrm>
          <a:prstGeom prst="rect">
            <a:avLst/>
          </a:prstGeom>
          <a:noFill/>
          <a:ln>
            <a:solidFill>
              <a:srgbClr val="008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5879D-DD14-4B56-A7A6-B9AC3252FAE4}"/>
              </a:ext>
            </a:extLst>
          </p:cNvPr>
          <p:cNvSpPr>
            <a:spLocks noGrp="1"/>
          </p:cNvSpPr>
          <p:nvPr>
            <p:ph type="title"/>
          </p:nvPr>
        </p:nvSpPr>
        <p:spPr/>
        <p:txBody>
          <a:bodyPr>
            <a:normAutofit fontScale="90000"/>
          </a:bodyPr>
          <a:lstStyle/>
          <a:p>
            <a:r>
              <a:rPr lang="en-US" dirty="0">
                <a:solidFill>
                  <a:srgbClr val="0086EA"/>
                </a:solidFill>
                <a:latin typeface="Berlin Sans FB Demi" panose="020E0802020502020306" pitchFamily="34" charset="0"/>
              </a:rPr>
              <a:t>Best Way to Administer Survey</a:t>
            </a:r>
          </a:p>
        </p:txBody>
      </p:sp>
      <p:sp>
        <p:nvSpPr>
          <p:cNvPr id="3" name="Text Placeholder 2">
            <a:extLst>
              <a:ext uri="{FF2B5EF4-FFF2-40B4-BE49-F238E27FC236}">
                <a16:creationId xmlns:a16="http://schemas.microsoft.com/office/drawing/2014/main" id="{1BD4FBA8-1F12-422F-9807-07E57B304073}"/>
              </a:ext>
            </a:extLst>
          </p:cNvPr>
          <p:cNvSpPr>
            <a:spLocks noGrp="1"/>
          </p:cNvSpPr>
          <p:nvPr>
            <p:ph type="body" idx="1"/>
          </p:nvPr>
        </p:nvSpPr>
        <p:spPr/>
        <p:txBody>
          <a:bodyPr>
            <a:normAutofit lnSpcReduction="10000"/>
          </a:bodyPr>
          <a:lstStyle/>
          <a:p>
            <a:r>
              <a:rPr lang="en-US" dirty="0"/>
              <a:t>Phone </a:t>
            </a:r>
          </a:p>
          <a:p>
            <a:r>
              <a:rPr lang="en-US" dirty="0"/>
              <a:t>Mail</a:t>
            </a:r>
          </a:p>
          <a:p>
            <a:r>
              <a:rPr lang="en-US" dirty="0"/>
              <a:t>Email</a:t>
            </a:r>
          </a:p>
          <a:p>
            <a:r>
              <a:rPr lang="en-US" dirty="0"/>
              <a:t>In Person</a:t>
            </a:r>
          </a:p>
          <a:p>
            <a:endParaRPr lang="en-US" dirty="0"/>
          </a:p>
          <a:p>
            <a:pPr marL="114300" indent="0">
              <a:buNone/>
            </a:pPr>
            <a:r>
              <a:rPr lang="en-US" dirty="0"/>
              <a:t>Each form of administering a survey has its own mix of benefits and drawbacks in terms of relative data quality, level of student response, and cost. Web-based internet surveys are generally the most effective and inexpensive way to gather student data.  If a campus does not have its own Institutional Research department, software such as Qualtrics or Survey Monkey are simple to use and are often free to college campuses. </a:t>
            </a:r>
          </a:p>
        </p:txBody>
      </p:sp>
      <p:pic>
        <p:nvPicPr>
          <p:cNvPr id="5" name="Picture 4" descr="A picture containing text&#10;&#10;Description automatically generated">
            <a:extLst>
              <a:ext uri="{FF2B5EF4-FFF2-40B4-BE49-F238E27FC236}">
                <a16:creationId xmlns:a16="http://schemas.microsoft.com/office/drawing/2014/main" id="{1C4456E5-05CF-44DB-9F36-850AD2B43ACE}"/>
              </a:ext>
            </a:extLst>
          </p:cNvPr>
          <p:cNvPicPr>
            <a:picLocks noChangeAspect="1"/>
          </p:cNvPicPr>
          <p:nvPr/>
        </p:nvPicPr>
        <p:blipFill>
          <a:blip r:embed="rId2"/>
          <a:stretch>
            <a:fillRect/>
          </a:stretch>
        </p:blipFill>
        <p:spPr>
          <a:xfrm>
            <a:off x="3363403" y="1074254"/>
            <a:ext cx="4611756" cy="1497496"/>
          </a:xfrm>
          <a:prstGeom prst="rect">
            <a:avLst/>
          </a:prstGeom>
        </p:spPr>
      </p:pic>
    </p:spTree>
    <p:extLst>
      <p:ext uri="{BB962C8B-B14F-4D97-AF65-F5344CB8AC3E}">
        <p14:creationId xmlns:p14="http://schemas.microsoft.com/office/powerpoint/2010/main" val="2826437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B0AF-41B3-4970-9ACC-445D5EC94F97}"/>
              </a:ext>
            </a:extLst>
          </p:cNvPr>
          <p:cNvSpPr>
            <a:spLocks noGrp="1"/>
          </p:cNvSpPr>
          <p:nvPr>
            <p:ph type="title"/>
          </p:nvPr>
        </p:nvSpPr>
        <p:spPr/>
        <p:txBody>
          <a:bodyPr>
            <a:normAutofit fontScale="90000"/>
          </a:bodyPr>
          <a:lstStyle/>
          <a:p>
            <a:r>
              <a:rPr lang="en-US" dirty="0">
                <a:solidFill>
                  <a:srgbClr val="0086EA"/>
                </a:solidFill>
                <a:latin typeface="Berlin Sans FB Demi" panose="020E0802020502020306" pitchFamily="34" charset="0"/>
              </a:rPr>
              <a:t>What Questions to Ask on the Survey</a:t>
            </a:r>
          </a:p>
        </p:txBody>
      </p:sp>
      <p:sp>
        <p:nvSpPr>
          <p:cNvPr id="3" name="Text Placeholder 2">
            <a:extLst>
              <a:ext uri="{FF2B5EF4-FFF2-40B4-BE49-F238E27FC236}">
                <a16:creationId xmlns:a16="http://schemas.microsoft.com/office/drawing/2014/main" id="{98343390-3B98-4330-A2AF-B4FD0B080377}"/>
              </a:ext>
            </a:extLst>
          </p:cNvPr>
          <p:cNvSpPr>
            <a:spLocks noGrp="1"/>
          </p:cNvSpPr>
          <p:nvPr>
            <p:ph type="body" idx="1"/>
          </p:nvPr>
        </p:nvSpPr>
        <p:spPr/>
        <p:txBody>
          <a:bodyPr/>
          <a:lstStyle/>
          <a:p>
            <a:r>
              <a:rPr lang="en-US" dirty="0"/>
              <a:t>Work backwards and start with what you want to know from the students. </a:t>
            </a:r>
          </a:p>
          <a:p>
            <a:r>
              <a:rPr lang="en-US" dirty="0"/>
              <a:t>Continually ask yourself “why” do we want that question included? </a:t>
            </a:r>
          </a:p>
          <a:p>
            <a:pPr lvl="1"/>
            <a:r>
              <a:rPr lang="en-US" dirty="0"/>
              <a:t>How will the data be used? </a:t>
            </a:r>
          </a:p>
          <a:p>
            <a:pPr lvl="1"/>
            <a:r>
              <a:rPr lang="en-US" dirty="0"/>
              <a:t>Who will use the data on campus?</a:t>
            </a:r>
          </a:p>
          <a:p>
            <a:pPr lvl="1"/>
            <a:r>
              <a:rPr lang="en-US" dirty="0"/>
              <a:t>How will it assist in increased student persistence and resilience?</a:t>
            </a:r>
          </a:p>
          <a:p>
            <a:r>
              <a:rPr lang="en-US" dirty="0"/>
              <a:t>Limit the number of questions</a:t>
            </a:r>
          </a:p>
          <a:p>
            <a:pPr lvl="1"/>
            <a:r>
              <a:rPr lang="en-US" dirty="0"/>
              <a:t>And limit the number of possible answers</a:t>
            </a:r>
          </a:p>
          <a:p>
            <a:r>
              <a:rPr lang="en-US" dirty="0"/>
              <a:t>Consider providing an incentive</a:t>
            </a:r>
          </a:p>
          <a:p>
            <a:pPr lvl="1"/>
            <a:r>
              <a:rPr lang="en-US" dirty="0"/>
              <a:t>Money for each participant is preferred</a:t>
            </a:r>
          </a:p>
          <a:p>
            <a:pPr lvl="1"/>
            <a:r>
              <a:rPr lang="en-US" dirty="0"/>
              <a:t>Raffle of gift cards, swag also work well</a:t>
            </a:r>
          </a:p>
          <a:p>
            <a:pPr marL="114300" indent="0">
              <a:buNone/>
            </a:pPr>
            <a:endParaRPr lang="en-US" dirty="0"/>
          </a:p>
        </p:txBody>
      </p:sp>
      <p:pic>
        <p:nvPicPr>
          <p:cNvPr id="5" name="Picture 4">
            <a:extLst>
              <a:ext uri="{FF2B5EF4-FFF2-40B4-BE49-F238E27FC236}">
                <a16:creationId xmlns:a16="http://schemas.microsoft.com/office/drawing/2014/main" id="{5A1BB9DA-27C9-4DC1-8281-9309CA9E59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82101" y="2671638"/>
            <a:ext cx="3148716" cy="1967948"/>
          </a:xfrm>
          <a:prstGeom prst="rect">
            <a:avLst/>
          </a:prstGeom>
        </p:spPr>
      </p:pic>
    </p:spTree>
    <p:extLst>
      <p:ext uri="{BB962C8B-B14F-4D97-AF65-F5344CB8AC3E}">
        <p14:creationId xmlns:p14="http://schemas.microsoft.com/office/powerpoint/2010/main" val="3811550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A6BA-B0EA-48DE-A825-B54B66BA9CCB}"/>
              </a:ext>
            </a:extLst>
          </p:cNvPr>
          <p:cNvSpPr>
            <a:spLocks noGrp="1"/>
          </p:cNvSpPr>
          <p:nvPr>
            <p:ph type="title"/>
          </p:nvPr>
        </p:nvSpPr>
        <p:spPr/>
        <p:txBody>
          <a:bodyPr>
            <a:normAutofit fontScale="90000"/>
          </a:bodyPr>
          <a:lstStyle/>
          <a:p>
            <a:r>
              <a:rPr lang="en-US" dirty="0">
                <a:solidFill>
                  <a:srgbClr val="0086EA"/>
                </a:solidFill>
                <a:latin typeface="Berlin Sans FB Demi" panose="020E0802020502020306" pitchFamily="34" charset="0"/>
              </a:rPr>
              <a:t>Analyze the Data</a:t>
            </a:r>
          </a:p>
        </p:txBody>
      </p:sp>
      <p:sp>
        <p:nvSpPr>
          <p:cNvPr id="3" name="Text Placeholder 2">
            <a:extLst>
              <a:ext uri="{FF2B5EF4-FFF2-40B4-BE49-F238E27FC236}">
                <a16:creationId xmlns:a16="http://schemas.microsoft.com/office/drawing/2014/main" id="{F8A1535A-8BD1-4E74-8649-8DEDCE26A42F}"/>
              </a:ext>
            </a:extLst>
          </p:cNvPr>
          <p:cNvSpPr>
            <a:spLocks noGrp="1"/>
          </p:cNvSpPr>
          <p:nvPr>
            <p:ph type="body" idx="1"/>
          </p:nvPr>
        </p:nvSpPr>
        <p:spPr/>
        <p:txBody>
          <a:bodyPr/>
          <a:lstStyle/>
          <a:p>
            <a:r>
              <a:rPr lang="en-US" dirty="0"/>
              <a:t>Look at how many students responded</a:t>
            </a:r>
          </a:p>
          <a:p>
            <a:r>
              <a:rPr lang="en-US" dirty="0"/>
              <a:t>Who responded (check out all demographics)</a:t>
            </a:r>
          </a:p>
          <a:p>
            <a:r>
              <a:rPr lang="en-US" dirty="0"/>
              <a:t>Who did not take the survey</a:t>
            </a:r>
          </a:p>
          <a:p>
            <a:r>
              <a:rPr lang="en-US" dirty="0"/>
              <a:t>Look for trends</a:t>
            </a:r>
          </a:p>
          <a:p>
            <a:r>
              <a:rPr lang="en-US" dirty="0"/>
              <a:t>Look for under or over-represented groups</a:t>
            </a:r>
          </a:p>
          <a:p>
            <a:r>
              <a:rPr lang="en-US" dirty="0"/>
              <a:t>Create a report</a:t>
            </a:r>
          </a:p>
          <a:p>
            <a:r>
              <a:rPr lang="en-US" dirty="0"/>
              <a:t>Provide it to all departments</a:t>
            </a:r>
          </a:p>
          <a:p>
            <a:endParaRPr lang="en-US" dirty="0"/>
          </a:p>
        </p:txBody>
      </p:sp>
      <p:pic>
        <p:nvPicPr>
          <p:cNvPr id="5" name="Picture 4">
            <a:extLst>
              <a:ext uri="{FF2B5EF4-FFF2-40B4-BE49-F238E27FC236}">
                <a16:creationId xmlns:a16="http://schemas.microsoft.com/office/drawing/2014/main" id="{016EBB74-F516-47DB-A179-9A6A5389375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680229" y="2270078"/>
            <a:ext cx="3341188" cy="2873422"/>
          </a:xfrm>
          <a:prstGeom prst="rect">
            <a:avLst/>
          </a:prstGeom>
        </p:spPr>
      </p:pic>
    </p:spTree>
    <p:extLst>
      <p:ext uri="{BB962C8B-B14F-4D97-AF65-F5344CB8AC3E}">
        <p14:creationId xmlns:p14="http://schemas.microsoft.com/office/powerpoint/2010/main" val="639992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Google Shape;60;p14">
            <a:extLst>
              <a:ext uri="{FF2B5EF4-FFF2-40B4-BE49-F238E27FC236}">
                <a16:creationId xmlns:a16="http://schemas.microsoft.com/office/drawing/2014/main" id="{6F1771DD-B9E8-4A2B-A1E0-CE207DFF5351}"/>
              </a:ext>
            </a:extLst>
          </p:cNvPr>
          <p:cNvSpPr txBox="1">
            <a:spLocks/>
          </p:cNvSpPr>
          <p:nvPr/>
        </p:nvSpPr>
        <p:spPr>
          <a:xfrm>
            <a:off x="321874" y="269063"/>
            <a:ext cx="6547084" cy="5727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r>
              <a:rPr lang="en-US" dirty="0">
                <a:solidFill>
                  <a:srgbClr val="0086EA"/>
                </a:solidFill>
                <a:latin typeface="Berlin Sans FB Demi" panose="020E0802020502020306" pitchFamily="34" charset="0"/>
              </a:rPr>
              <a:t>Resources to Implement your Lending Library</a:t>
            </a:r>
          </a:p>
        </p:txBody>
      </p:sp>
      <p:sp>
        <p:nvSpPr>
          <p:cNvPr id="7" name="Google Shape;61;p14">
            <a:extLst>
              <a:ext uri="{FF2B5EF4-FFF2-40B4-BE49-F238E27FC236}">
                <a16:creationId xmlns:a16="http://schemas.microsoft.com/office/drawing/2014/main" id="{27105132-11DC-4E3F-9D70-DEF5753F1B08}"/>
              </a:ext>
            </a:extLst>
          </p:cNvPr>
          <p:cNvSpPr txBox="1">
            <a:spLocks noGrp="1"/>
          </p:cNvSpPr>
          <p:nvPr>
            <p:ph type="body" idx="1"/>
          </p:nvPr>
        </p:nvSpPr>
        <p:spPr>
          <a:xfrm>
            <a:off x="321874" y="960966"/>
            <a:ext cx="8408811" cy="3679614"/>
          </a:xfrm>
          <a:prstGeom prst="rect">
            <a:avLst/>
          </a:prstGeom>
        </p:spPr>
        <p:txBody>
          <a:bodyPr spcFirstLastPara="1" wrap="square" lIns="91425" tIns="91425" rIns="91425" bIns="91425" anchor="t" anchorCtr="0">
            <a:normAutofit fontScale="92500" lnSpcReduction="10000"/>
          </a:bodyPr>
          <a:lstStyle/>
          <a:p>
            <a:pPr marL="0" indent="0">
              <a:spcAft>
                <a:spcPts val="1200"/>
              </a:spcAft>
              <a:buNone/>
            </a:pPr>
            <a:r>
              <a:rPr lang="en-US" sz="1800" dirty="0"/>
              <a:t>Use your community! </a:t>
            </a:r>
          </a:p>
          <a:p>
            <a:pPr marL="0" lvl="0" indent="0">
              <a:spcAft>
                <a:spcPts val="1200"/>
              </a:spcAft>
              <a:buNone/>
            </a:pPr>
            <a:r>
              <a:rPr lang="en-US" sz="1800" dirty="0"/>
              <a:t>The Community College Librarians Listserv is how we found the Digital Wish/Mobile Beacon grant program.</a:t>
            </a:r>
          </a:p>
          <a:p>
            <a:pPr marL="0" indent="0">
              <a:spcAft>
                <a:spcPts val="1200"/>
              </a:spcAft>
              <a:buNone/>
            </a:pPr>
            <a:r>
              <a:rPr lang="en-US" sz="1800" dirty="0"/>
              <a:t>We found this program to be reasonably priced and </a:t>
            </a:r>
            <a:r>
              <a:rPr lang="en-US" sz="1800"/>
              <a:t>more importantly, sustainable</a:t>
            </a:r>
            <a:r>
              <a:rPr lang="en-US" sz="1800" dirty="0"/>
              <a:t>.</a:t>
            </a:r>
            <a:endParaRPr lang="en-US" sz="1800"/>
          </a:p>
          <a:p>
            <a:pPr marL="0" lvl="0" indent="0">
              <a:spcAft>
                <a:spcPts val="1200"/>
              </a:spcAft>
              <a:buNone/>
            </a:pPr>
            <a:r>
              <a:rPr lang="en-US" sz="1800" dirty="0">
                <a:hlinkClick r:id="rId3"/>
              </a:rPr>
              <a:t>Digital Wish Donation Program | Mobile Beacon</a:t>
            </a:r>
            <a:endParaRPr lang="en-US" sz="1800" dirty="0"/>
          </a:p>
          <a:p>
            <a:pPr marL="0" lvl="0" indent="0">
              <a:spcAft>
                <a:spcPts val="1200"/>
              </a:spcAft>
              <a:buNone/>
            </a:pPr>
            <a:r>
              <a:rPr lang="en-US" sz="1800" dirty="0"/>
              <a:t>Outside of the Digital Wish Foundation, Mobile Beacon is still the most affordable at $69 per device and a $10 monthly service fee.</a:t>
            </a:r>
          </a:p>
          <a:p>
            <a:pPr marL="0" lvl="0" indent="0">
              <a:spcAft>
                <a:spcPts val="1200"/>
              </a:spcAft>
              <a:buNone/>
            </a:pPr>
            <a:r>
              <a:rPr lang="en-US" sz="1800" dirty="0"/>
              <a:t>Once we decided on a company and received a quote, we looked for funding through our Foundation/Friends, CARES funds.</a:t>
            </a:r>
          </a:p>
        </p:txBody>
      </p:sp>
      <p:sp>
        <p:nvSpPr>
          <p:cNvPr id="8" name="Rectangle 7">
            <a:extLst>
              <a:ext uri="{FF2B5EF4-FFF2-40B4-BE49-F238E27FC236}">
                <a16:creationId xmlns:a16="http://schemas.microsoft.com/office/drawing/2014/main" id="{EE20351F-6762-486E-8D46-FE2200A68C61}"/>
              </a:ext>
            </a:extLst>
          </p:cNvPr>
          <p:cNvSpPr/>
          <p:nvPr/>
        </p:nvSpPr>
        <p:spPr>
          <a:xfrm>
            <a:off x="76200" y="76200"/>
            <a:ext cx="8946393" cy="4969933"/>
          </a:xfrm>
          <a:prstGeom prst="rect">
            <a:avLst/>
          </a:prstGeom>
          <a:noFill/>
          <a:ln>
            <a:solidFill>
              <a:srgbClr val="008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85517" y="265370"/>
            <a:ext cx="6547084"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400" dirty="0">
                <a:solidFill>
                  <a:srgbClr val="0086EA"/>
                </a:solidFill>
                <a:latin typeface="Berlin Sans FB Demi" panose="020E0802020502020306" pitchFamily="34" charset="0"/>
              </a:rPr>
              <a:t>Processing your New Devices</a:t>
            </a:r>
            <a:endParaRPr sz="2400" dirty="0">
              <a:solidFill>
                <a:srgbClr val="0086EA"/>
              </a:solidFill>
              <a:latin typeface="Berlin Sans FB Demi" panose="020E0802020502020306" pitchFamily="34" charset="0"/>
            </a:endParaRPr>
          </a:p>
        </p:txBody>
      </p:sp>
      <p:sp>
        <p:nvSpPr>
          <p:cNvPr id="61" name="Google Shape;61;p14"/>
          <p:cNvSpPr txBox="1">
            <a:spLocks noGrp="1"/>
          </p:cNvSpPr>
          <p:nvPr>
            <p:ph type="body" idx="1"/>
          </p:nvPr>
        </p:nvSpPr>
        <p:spPr>
          <a:xfrm>
            <a:off x="286298" y="838070"/>
            <a:ext cx="8408811" cy="2467105"/>
          </a:xfrm>
          <a:prstGeom prst="rect">
            <a:avLst/>
          </a:prstGeom>
        </p:spPr>
        <p:txBody>
          <a:bodyPr spcFirstLastPara="1" wrap="square" lIns="91425" tIns="91425" rIns="91425" bIns="91425" anchor="t" anchorCtr="0">
            <a:normAutofit lnSpcReduction="10000"/>
          </a:bodyPr>
          <a:lstStyle/>
          <a:p>
            <a:pPr marL="114300" indent="0">
              <a:buNone/>
            </a:pPr>
            <a:r>
              <a:rPr lang="en-US" sz="1200" b="1" dirty="0"/>
              <a:t>Hotspot Packaging Links</a:t>
            </a:r>
          </a:p>
          <a:p>
            <a:pPr marL="114300" indent="0">
              <a:buNone/>
            </a:pPr>
            <a:endParaRPr lang="en-US" sz="1200" dirty="0"/>
          </a:p>
          <a:p>
            <a:r>
              <a:rPr lang="en-US" sz="1200" u="sng" dirty="0">
                <a:hlinkClick r:id="rId3"/>
              </a:rPr>
              <a:t>Amazon.com: IRIS USA MCC Scrapbooking case, Small, Clear, 10 Pack: Home &amp; Kitchen</a:t>
            </a:r>
            <a:endParaRPr lang="en-US" sz="1200" u="sng" dirty="0"/>
          </a:p>
          <a:p>
            <a:pPr marL="114300" indent="0">
              <a:buNone/>
            </a:pPr>
            <a:r>
              <a:rPr lang="en-US" sz="1200" dirty="0"/>
              <a:t> </a:t>
            </a:r>
          </a:p>
          <a:p>
            <a:r>
              <a:rPr lang="en-US" sz="1200" u="sng" dirty="0">
                <a:hlinkClick r:id="rId4"/>
              </a:rPr>
              <a:t>Amazon.com: </a:t>
            </a:r>
            <a:r>
              <a:rPr lang="en-US" sz="1200" u="sng" dirty="0" err="1">
                <a:hlinkClick r:id="rId4"/>
              </a:rPr>
              <a:t>Winlyn</a:t>
            </a:r>
            <a:r>
              <a:rPr lang="en-US" sz="1200" u="sng" dirty="0">
                <a:hlinkClick r:id="rId4"/>
              </a:rPr>
              <a:t> 20 Pcs EVA Foam Sheets 6mm Craft Foam Cosplay Foam 9" x 12" Black Foam Boards with Cutting Mat Compass Hobby Knife Ruler Pencils for Cosplay Boy Scouts Halloween Crafts Projects Cushion: Arts, Crafts &amp; Sewing</a:t>
            </a:r>
            <a:endParaRPr lang="en-US" sz="1200" u="sng" dirty="0"/>
          </a:p>
          <a:p>
            <a:pPr marL="114300" indent="0">
              <a:buNone/>
            </a:pPr>
            <a:r>
              <a:rPr lang="en-US" sz="1200" dirty="0"/>
              <a:t> </a:t>
            </a:r>
          </a:p>
          <a:p>
            <a:r>
              <a:rPr lang="en-US" sz="1200" u="sng" dirty="0">
                <a:hlinkClick r:id="rId5"/>
              </a:rPr>
              <a:t>Amazon.com: </a:t>
            </a:r>
            <a:r>
              <a:rPr lang="en-US" sz="1200" u="sng" dirty="0" err="1">
                <a:hlinkClick r:id="rId5"/>
              </a:rPr>
              <a:t>Houseables</a:t>
            </a:r>
            <a:r>
              <a:rPr lang="en-US" sz="1200" u="sng" dirty="0">
                <a:hlinkClick r:id="rId5"/>
              </a:rPr>
              <a:t> Crafts Foam Sheets, Art Supplies, EVA, 6mm Thick, Black, 20 Pack, 9 X 12 Inch, Paper Scrapbooking, Cosplay, Crafting Foams Paper, </a:t>
            </a:r>
            <a:r>
              <a:rPr lang="en-US" sz="1200" u="sng" dirty="0" err="1">
                <a:hlinkClick r:id="rId5"/>
              </a:rPr>
              <a:t>Foamie</a:t>
            </a:r>
            <a:r>
              <a:rPr lang="en-US" sz="1200" u="sng" dirty="0">
                <a:hlinkClick r:id="rId5"/>
              </a:rPr>
              <a:t> Crafts, for Kids, Boy </a:t>
            </a:r>
            <a:r>
              <a:rPr lang="en-US" sz="1200" u="sng" dirty="0" err="1">
                <a:hlinkClick r:id="rId5"/>
              </a:rPr>
              <a:t>Souts</a:t>
            </a:r>
            <a:r>
              <a:rPr lang="en-US" sz="1200" u="sng" dirty="0">
                <a:hlinkClick r:id="rId5"/>
              </a:rPr>
              <a:t>, Halloween, Shoe Insole: Arts, Crafts &amp; Sewing</a:t>
            </a:r>
            <a:r>
              <a:rPr lang="en-US" sz="1200" dirty="0"/>
              <a:t>  (Does not include cutting mat, </a:t>
            </a:r>
            <a:r>
              <a:rPr lang="en-US" sz="1200" dirty="0" err="1"/>
              <a:t>exacto</a:t>
            </a:r>
            <a:r>
              <a:rPr lang="en-US" sz="1200" dirty="0"/>
              <a:t> knife and ruler)</a:t>
            </a:r>
          </a:p>
          <a:p>
            <a:pPr marL="0" lvl="0" indent="0" algn="l" rtl="0">
              <a:spcBef>
                <a:spcPts val="0"/>
              </a:spcBef>
              <a:spcAft>
                <a:spcPts val="1200"/>
              </a:spcAft>
              <a:buNone/>
            </a:pPr>
            <a:endParaRPr dirty="0"/>
          </a:p>
        </p:txBody>
      </p:sp>
      <p:sp>
        <p:nvSpPr>
          <p:cNvPr id="2" name="Rectangle 1">
            <a:extLst>
              <a:ext uri="{FF2B5EF4-FFF2-40B4-BE49-F238E27FC236}">
                <a16:creationId xmlns:a16="http://schemas.microsoft.com/office/drawing/2014/main" id="{E6677104-8940-41B6-A047-F755D7B7DF6E}"/>
              </a:ext>
            </a:extLst>
          </p:cNvPr>
          <p:cNvSpPr/>
          <p:nvPr/>
        </p:nvSpPr>
        <p:spPr>
          <a:xfrm>
            <a:off x="76200" y="76200"/>
            <a:ext cx="8946393" cy="4969933"/>
          </a:xfrm>
          <a:prstGeom prst="rect">
            <a:avLst/>
          </a:prstGeom>
          <a:noFill/>
          <a:ln>
            <a:solidFill>
              <a:srgbClr val="008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electronics, meter&#10;&#10;Description automatically generated">
            <a:extLst>
              <a:ext uri="{FF2B5EF4-FFF2-40B4-BE49-F238E27FC236}">
                <a16:creationId xmlns:a16="http://schemas.microsoft.com/office/drawing/2014/main" id="{EDB83D71-A49F-48E6-BF43-6BD9776EF3DA}"/>
              </a:ext>
            </a:extLst>
          </p:cNvPr>
          <p:cNvPicPr>
            <a:picLocks noChangeAspect="1"/>
          </p:cNvPicPr>
          <p:nvPr/>
        </p:nvPicPr>
        <p:blipFill>
          <a:blip r:embed="rId6"/>
          <a:stretch>
            <a:fillRect/>
          </a:stretch>
        </p:blipFill>
        <p:spPr>
          <a:xfrm>
            <a:off x="448891" y="3430979"/>
            <a:ext cx="1943100" cy="1457325"/>
          </a:xfrm>
          <a:prstGeom prst="rect">
            <a:avLst/>
          </a:prstGeom>
        </p:spPr>
      </p:pic>
      <p:pic>
        <p:nvPicPr>
          <p:cNvPr id="6" name="Picture 5" descr="A picture containing text, case&#10;&#10;Description automatically generated">
            <a:extLst>
              <a:ext uri="{FF2B5EF4-FFF2-40B4-BE49-F238E27FC236}">
                <a16:creationId xmlns:a16="http://schemas.microsoft.com/office/drawing/2014/main" id="{783EC923-5942-4C41-B821-F594D5ED2A56}"/>
              </a:ext>
            </a:extLst>
          </p:cNvPr>
          <p:cNvPicPr>
            <a:picLocks noChangeAspect="1"/>
          </p:cNvPicPr>
          <p:nvPr/>
        </p:nvPicPr>
        <p:blipFill>
          <a:blip r:embed="rId7"/>
          <a:stretch>
            <a:fillRect/>
          </a:stretch>
        </p:blipFill>
        <p:spPr>
          <a:xfrm>
            <a:off x="2764682" y="3430979"/>
            <a:ext cx="1857375" cy="1393031"/>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BA77447C-1945-4339-B027-B2AF7D11CFCC}"/>
              </a:ext>
            </a:extLst>
          </p:cNvPr>
          <p:cNvPicPr>
            <a:picLocks noChangeAspect="1"/>
          </p:cNvPicPr>
          <p:nvPr/>
        </p:nvPicPr>
        <p:blipFill>
          <a:blip r:embed="rId8"/>
          <a:stretch>
            <a:fillRect/>
          </a:stretch>
        </p:blipFill>
        <p:spPr>
          <a:xfrm flipH="1">
            <a:off x="4994748" y="3430979"/>
            <a:ext cx="1044773" cy="1393031"/>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DD1F756F-BFC0-4063-83C6-944083F00538}"/>
              </a:ext>
            </a:extLst>
          </p:cNvPr>
          <p:cNvPicPr>
            <a:picLocks noChangeAspect="1"/>
          </p:cNvPicPr>
          <p:nvPr/>
        </p:nvPicPr>
        <p:blipFill>
          <a:blip r:embed="rId9"/>
          <a:stretch>
            <a:fillRect/>
          </a:stretch>
        </p:blipFill>
        <p:spPr>
          <a:xfrm>
            <a:off x="6412212" y="3430979"/>
            <a:ext cx="1857376" cy="1393032"/>
          </a:xfrm>
          <a:prstGeom prst="rect">
            <a:avLst/>
          </a:prstGeom>
        </p:spPr>
      </p:pic>
    </p:spTree>
    <p:extLst>
      <p:ext uri="{BB962C8B-B14F-4D97-AF65-F5344CB8AC3E}">
        <p14:creationId xmlns:p14="http://schemas.microsoft.com/office/powerpoint/2010/main" val="410617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85517" y="265370"/>
            <a:ext cx="6547084"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rgbClr val="0086EA"/>
                </a:solidFill>
                <a:latin typeface="Berlin Sans FB Demi" panose="020E0802020502020306" pitchFamily="34" charset="0"/>
              </a:rPr>
              <a:t>Lending Policies</a:t>
            </a:r>
            <a:endParaRPr sz="2400" dirty="0">
              <a:solidFill>
                <a:srgbClr val="0086EA"/>
              </a:solidFill>
              <a:latin typeface="Berlin Sans FB Demi" panose="020E0802020502020306" pitchFamily="34" charset="0"/>
            </a:endParaRPr>
          </a:p>
        </p:txBody>
      </p:sp>
      <p:sp>
        <p:nvSpPr>
          <p:cNvPr id="61" name="Google Shape;61;p14"/>
          <p:cNvSpPr txBox="1">
            <a:spLocks noGrp="1"/>
          </p:cNvSpPr>
          <p:nvPr>
            <p:ph type="body" idx="1"/>
          </p:nvPr>
        </p:nvSpPr>
        <p:spPr>
          <a:xfrm>
            <a:off x="286298" y="1447800"/>
            <a:ext cx="8408811" cy="2952458"/>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US" dirty="0"/>
              <a:t>Lending policies for electronic devices can be found on our User Agreement </a:t>
            </a:r>
            <a:r>
              <a:rPr lang="en-US"/>
              <a:t>Form on </a:t>
            </a:r>
            <a:r>
              <a:rPr lang="en-US" dirty="0"/>
              <a:t>our Library website: </a:t>
            </a:r>
            <a:r>
              <a:rPr lang="en-US" dirty="0">
                <a:hlinkClick r:id="rId3"/>
              </a:rPr>
              <a:t>Hours and Policies (cuesta.edu)</a:t>
            </a:r>
            <a:endParaRPr lang="en-US" dirty="0"/>
          </a:p>
          <a:p>
            <a:pPr marL="0" lvl="0" indent="0">
              <a:spcAft>
                <a:spcPts val="1200"/>
              </a:spcAft>
              <a:buNone/>
            </a:pPr>
            <a:r>
              <a:rPr lang="en-US" dirty="0"/>
              <a:t>Students must fill out a new agreement form each semester (not per device).</a:t>
            </a:r>
          </a:p>
          <a:p>
            <a:pPr marL="0" lvl="0" indent="0">
              <a:spcAft>
                <a:spcPts val="1200"/>
              </a:spcAft>
              <a:buNone/>
            </a:pPr>
            <a:r>
              <a:rPr lang="en-US" dirty="0"/>
              <a:t>We file agreement forms in case a problem comes up and we need to refer to it. </a:t>
            </a:r>
          </a:p>
          <a:p>
            <a:pPr marL="0" lvl="0" indent="0">
              <a:spcAft>
                <a:spcPts val="1200"/>
              </a:spcAft>
              <a:buNone/>
            </a:pPr>
            <a:endParaRPr dirty="0"/>
          </a:p>
        </p:txBody>
      </p:sp>
      <p:sp>
        <p:nvSpPr>
          <p:cNvPr id="2" name="Rectangle 1">
            <a:extLst>
              <a:ext uri="{FF2B5EF4-FFF2-40B4-BE49-F238E27FC236}">
                <a16:creationId xmlns:a16="http://schemas.microsoft.com/office/drawing/2014/main" id="{E6677104-8940-41B6-A047-F755D7B7DF6E}"/>
              </a:ext>
            </a:extLst>
          </p:cNvPr>
          <p:cNvSpPr/>
          <p:nvPr/>
        </p:nvSpPr>
        <p:spPr>
          <a:xfrm>
            <a:off x="76200" y="76200"/>
            <a:ext cx="8946393" cy="4969933"/>
          </a:xfrm>
          <a:prstGeom prst="rect">
            <a:avLst/>
          </a:prstGeom>
          <a:noFill/>
          <a:ln>
            <a:solidFill>
              <a:srgbClr val="008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3762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B45E65F420B84AB55857D5B11FB227" ma:contentTypeVersion="13" ma:contentTypeDescription="Create a new document." ma:contentTypeScope="" ma:versionID="919dc44649c07bfefa85de9201a4ff33">
  <xsd:schema xmlns:xsd="http://www.w3.org/2001/XMLSchema" xmlns:xs="http://www.w3.org/2001/XMLSchema" xmlns:p="http://schemas.microsoft.com/office/2006/metadata/properties" xmlns:ns3="e85c3c8f-8e1e-404c-ada0-3b289f5cee34" xmlns:ns4="77c73437-5092-4dc3-af83-82254d203662" targetNamespace="http://schemas.microsoft.com/office/2006/metadata/properties" ma:root="true" ma:fieldsID="f888cdadcf5a4c02c53ec98a0b317ff5" ns3:_="" ns4:_="">
    <xsd:import namespace="e85c3c8f-8e1e-404c-ada0-3b289f5cee34"/>
    <xsd:import namespace="77c73437-5092-4dc3-af83-82254d203662"/>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c3c8f-8e1e-404c-ada0-3b289f5cee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73437-5092-4dc3-af83-82254d20366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EA6FCBA-5E11-4BFF-9B8E-001B84FEFA21}">
  <ds:schemaRefs>
    <ds:schemaRef ds:uri="http://schemas.microsoft.com/sharepoint/v3/contenttype/forms"/>
  </ds:schemaRefs>
</ds:datastoreItem>
</file>

<file path=customXml/itemProps2.xml><?xml version="1.0" encoding="utf-8"?>
<ds:datastoreItem xmlns:ds="http://schemas.openxmlformats.org/officeDocument/2006/customXml" ds:itemID="{403BC11F-3064-4ED9-B943-F249FD32F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c3c8f-8e1e-404c-ada0-3b289f5cee34"/>
    <ds:schemaRef ds:uri="77c73437-5092-4dc3-af83-82254d2036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18AB5-0595-4EB2-9B8F-B8FF7DEFA2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4322</TotalTime>
  <Words>870</Words>
  <Application>Microsoft Office PowerPoint</Application>
  <PresentationFormat>On-screen Show (16:9)</PresentationFormat>
  <Paragraphs>54</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Berlin Sans FB Demi</vt:lpstr>
      <vt:lpstr>Arial</vt:lpstr>
      <vt:lpstr>Simple Light</vt:lpstr>
      <vt:lpstr>Implementing a Hotspot Lending Library Cuesta College  Donna K. Howard, MA               Student Support Resolution Coordinator   Leslie Foshee                               Library Coordinator</vt:lpstr>
      <vt:lpstr>Assess Student Needs</vt:lpstr>
      <vt:lpstr>Best Way to Administer Survey</vt:lpstr>
      <vt:lpstr>What Questions to Ask on the Survey</vt:lpstr>
      <vt:lpstr>Analyze the Data</vt:lpstr>
      <vt:lpstr>PowerPoint Presentation</vt:lpstr>
      <vt:lpstr>Processing your New Devices</vt:lpstr>
      <vt:lpstr>Lending Policies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 Hotspot Lending Library</dc:title>
  <dc:creator>J Jonsson</dc:creator>
  <cp:lastModifiedBy>Heather Chirtea</cp:lastModifiedBy>
  <cp:revision>24</cp:revision>
  <dcterms:modified xsi:type="dcterms:W3CDTF">2021-06-01T15:40:03Z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0x0101005DB45E65F420B84AB55857D5B11FB227</vt:lpwstr>
  </property>
</Properties>
</file>